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1" r:id="rId2"/>
    <p:sldId id="258" r:id="rId3"/>
    <p:sldId id="280" r:id="rId4"/>
    <p:sldId id="288" r:id="rId5"/>
    <p:sldId id="282" r:id="rId6"/>
    <p:sldId id="289" r:id="rId7"/>
    <p:sldId id="283" r:id="rId8"/>
    <p:sldId id="290" r:id="rId9"/>
    <p:sldId id="284" r:id="rId10"/>
    <p:sldId id="291" r:id="rId11"/>
    <p:sldId id="285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2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0F362-A761-429F-A518-95033F19C564}" type="datetimeFigureOut">
              <a:rPr lang="en-IN" smtClean="0"/>
              <a:pPr/>
              <a:t>2024-03-31</a:t>
            </a:fld>
            <a:endParaRPr lang="en-IN"/>
          </a:p>
        </p:txBody>
      </p:sp>
      <p:sp>
        <p:nvSpPr>
          <p:cNvPr id="1048830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83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3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3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7B28E-05AE-4493-BB71-E6F58AA1D04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1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7AE4-E0EB-4328-AF43-69D401D3C888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6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606416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066146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02582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1535023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06165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610AA-FA7E-49F8-B00C-57292CD2DBBA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0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55A2-E625-46B3-8FE2-80F3445F0A51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97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4CFC-3B2C-44D7-8B8B-08A72C136A16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4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8727-16FA-41E7-8EA1-39AA40D363EC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0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D81B-B90B-4FA8-91A9-DF30CB6010B0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7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C880-E5E2-4E57-B48F-76CD5D972AA2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22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7228E-4DD3-4D08-892E-FF0C1CA15D86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0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015D-2719-4763-8E10-47285FB65E83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50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AD9A-0F0C-4633-90D4-342EE9E8360D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31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A202-E659-4DDF-A807-0AC805D63DCA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73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3CDA5-D545-4675-A882-5DC73767E80D}" type="datetime1">
              <a:rPr lang="en-IN" smtClean="0"/>
              <a:pPr/>
              <a:t>2024-03-31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3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ocument&#10;&#10;Description automatically generated">
            <a:extLst>
              <a:ext uri="{FF2B5EF4-FFF2-40B4-BE49-F238E27FC236}">
                <a16:creationId xmlns:a16="http://schemas.microsoft.com/office/drawing/2014/main" id="{ECE660F4-6781-DB66-E8F3-003FB52A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53" y="196579"/>
            <a:ext cx="10164266" cy="1177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F92390-3B80-1FF0-3890-3645A715E494}"/>
              </a:ext>
            </a:extLst>
          </p:cNvPr>
          <p:cNvSpPr txBox="1"/>
          <p:nvPr/>
        </p:nvSpPr>
        <p:spPr>
          <a:xfrm>
            <a:off x="2001345" y="1563354"/>
            <a:ext cx="960088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ARTIFICIAL INTELLIGENCE AND DATA SCIENCE</a:t>
            </a:r>
            <a:endParaRPr lang="en-IN" sz="20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F01BB-73DE-589D-32E0-DA86AC84F9E5}"/>
              </a:ext>
            </a:extLst>
          </p:cNvPr>
          <p:cNvSpPr txBox="1"/>
          <p:nvPr/>
        </p:nvSpPr>
        <p:spPr>
          <a:xfrm>
            <a:off x="1860498" y="2319617"/>
            <a:ext cx="9882573" cy="785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52195" marR="5080" indent="-1040130" algn="ctr">
              <a:lnSpc>
                <a:spcPct val="80000"/>
              </a:lnSpc>
              <a:spcBef>
                <a:spcPts val="760"/>
              </a:spcBef>
            </a:pPr>
            <a:r>
              <a:rPr lang="en-US" sz="2400" b="1" spc="5" dirty="0">
                <a:solidFill>
                  <a:schemeClr val="accent2"/>
                </a:solidFill>
                <a:latin typeface="Times New Roman"/>
                <a:cs typeface="Times New Roman"/>
              </a:rPr>
              <a:t>Artificial Neural Networks and Deep Learning: 21ADG64</a:t>
            </a:r>
          </a:p>
          <a:p>
            <a:pPr marL="1052195" marR="5080" indent="-1040130" algn="ctr">
              <a:lnSpc>
                <a:spcPct val="80000"/>
              </a:lnSpc>
              <a:spcBef>
                <a:spcPts val="760"/>
              </a:spcBef>
            </a:pPr>
            <a:r>
              <a:rPr lang="en-US" sz="2400" b="1" spc="5" dirty="0">
                <a:solidFill>
                  <a:schemeClr val="accent2"/>
                </a:solidFill>
                <a:latin typeface="Times New Roman"/>
                <a:cs typeface="Times New Roman"/>
              </a:rPr>
              <a:t>LA1 - SEMINAR</a:t>
            </a:r>
            <a:endParaRPr lang="en-US" sz="2400" dirty="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02FBC-980D-320D-6F0A-680362F85E07}"/>
              </a:ext>
            </a:extLst>
          </p:cNvPr>
          <p:cNvSpPr txBox="1"/>
          <p:nvPr/>
        </p:nvSpPr>
        <p:spPr>
          <a:xfrm>
            <a:off x="3676767" y="3335545"/>
            <a:ext cx="6250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“Binary Classification and Gradient Descent”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8DD4E-DF07-E20F-4439-753A7008841F}"/>
              </a:ext>
            </a:extLst>
          </p:cNvPr>
          <p:cNvSpPr txBox="1"/>
          <p:nvPr/>
        </p:nvSpPr>
        <p:spPr>
          <a:xfrm>
            <a:off x="5430184" y="4027282"/>
            <a:ext cx="2743200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b="1" spc="-15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pPr marL="12700" algn="ctr">
              <a:spcBef>
                <a:spcPts val="1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MD. ALTAMASH</a:t>
            </a:r>
          </a:p>
          <a:p>
            <a:pPr marL="12700" algn="ctr">
              <a:spcBef>
                <a:spcPts val="1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[1NT21AD033]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3E9DA-CFCD-1FF0-4E68-A332FF4591C6}"/>
              </a:ext>
            </a:extLst>
          </p:cNvPr>
          <p:cNvSpPr txBox="1"/>
          <p:nvPr/>
        </p:nvSpPr>
        <p:spPr>
          <a:xfrm>
            <a:off x="3753784" y="5446252"/>
            <a:ext cx="6096000" cy="914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b="1" spc="-5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Name of the Course Instructor</a:t>
            </a:r>
            <a:br>
              <a:rPr lang="en-US" spc="-5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Dr Meenakshi</a:t>
            </a:r>
            <a:endParaRPr lang="en-US" b="1" dirty="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77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EA96B-7583-79E5-A07B-01BCFEED3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4010" y="242770"/>
            <a:ext cx="9961810" cy="4861075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Gradient Descent is a versatile and powerful optimization algorithm that serves as a cornerstone in machine learning and computational mathematics. </a:t>
            </a:r>
          </a:p>
          <a:p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Its efficiency in optimizing functions in high-dimensional spaces, scalability for large-scale tasks, and ability to handle complex models make it indispensable in various fields.</a:t>
            </a:r>
          </a:p>
          <a:p>
            <a:pPr algn="l"/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advancements in variant algorithms and enhancements offer solutions to improve convergence speed and robustness.</a:t>
            </a:r>
          </a:p>
          <a:p>
            <a:pPr algn="l"/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 conclusion, Gradient Descent continues to be a fundamental tool in optimization, driving advancements in machine learning, deep learning, and other computational domains.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5AAA4-B20F-3B73-AEA4-D8ABAA1F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9267" y="1917061"/>
            <a:ext cx="932769" cy="3023878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984CBD6-560F-E197-B0A0-5966EF0A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A6DC3-38AA-023A-208E-8AF4CBDE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91" y="3506123"/>
            <a:ext cx="4495799" cy="3195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14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B0B0EEE8-0248-9D5C-4F7B-041FFA9612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8604" y="1502228"/>
            <a:ext cx="8418505" cy="4213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E17C2-6729-B750-43F3-76C75A9A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4CFC-3B2C-44D7-8B8B-08A72C136A16}" type="datetime1">
              <a:rPr lang="en-IN" smtClean="0"/>
              <a:pPr/>
              <a:t>2024-03-31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87376" y="619762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 VIDEO OF CODE</a:t>
            </a:r>
          </a:p>
        </p:txBody>
      </p:sp>
    </p:spTree>
    <p:extLst>
      <p:ext uri="{BB962C8B-B14F-4D97-AF65-F5344CB8AC3E}">
        <p14:creationId xmlns:p14="http://schemas.microsoft.com/office/powerpoint/2010/main" val="94930736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5941A-03DE-B922-92CA-6B63693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376" y="1540189"/>
            <a:ext cx="8915400" cy="3777622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https://github.com/Altamsh16/ANN_LA1.git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87376" y="619762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LINK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D7269-13A7-9E14-AB2B-CF64974DD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76" y="2596012"/>
            <a:ext cx="9322486" cy="3235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96789727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5941A-03DE-B922-92CA-6B63693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375" y="1454985"/>
            <a:ext cx="10002461" cy="5188411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Rosenblatt, F. (1958). The perceptron: A probabilistic model for information storage and organization in the brain. </a:t>
            </a:r>
            <a:r>
              <a:rPr lang="en-GB" b="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Psychological Review, 65</a:t>
            </a:r>
            <a:r>
              <a:rPr lang="en-GB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(6), 386-408.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Bishop, C. M. (2006). Pattern recognition and machine learning. </a:t>
            </a:r>
            <a:r>
              <a:rPr lang="en-GB" b="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Springer.</a:t>
            </a:r>
            <a:endParaRPr lang="en-GB" b="0" i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Haykin</a:t>
            </a:r>
            <a:r>
              <a:rPr lang="en-GB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S. (1994). Neural networks: a comprehensive foundation. </a:t>
            </a:r>
            <a:r>
              <a:rPr lang="en-GB" b="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Prentice Hall.</a:t>
            </a:r>
          </a:p>
          <a:p>
            <a:pPr algn="l">
              <a:buFont typeface="+mj-lt"/>
              <a:buAutoNum type="arabicPeriod"/>
            </a:pPr>
            <a:endParaRPr lang="en-GB" i="1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b="0" i="1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i="1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b="0" i="1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Bottou</a:t>
            </a:r>
            <a:r>
              <a:rPr lang="en-GB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Léon (2012). "Stochastic Gradient Descent Tricks." In Neural Networks: Tricks of the Trade, pp. 421-436. Springer, Berlin, Heidelberg.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Ruder, Sebastian (2016). "An overview of gradient descent optimization algorithms." </a:t>
            </a:r>
            <a:r>
              <a:rPr lang="en-GB" b="0" i="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-GB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arXiv:1609.04747.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Goodfellow, Ian, Yoshua Bengio, and Aaron Courville (2016). "Deep Learning." MIT Press.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87376" y="619762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C583E-C7E2-26C9-1EF2-95FBF63CF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968837" y="1697582"/>
            <a:ext cx="951058" cy="3090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B7394-99A5-D615-09CB-7CEA1CF6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390268" y="2655982"/>
            <a:ext cx="932769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3"/>
          <p:cNvSpPr>
            <a:spLocks noGrp="1"/>
          </p:cNvSpPr>
          <p:nvPr>
            <p:ph type="title"/>
          </p:nvPr>
        </p:nvSpPr>
        <p:spPr>
          <a:xfrm>
            <a:off x="1978147" y="582516"/>
            <a:ext cx="9076281" cy="654032"/>
          </a:xfr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58588" y="1540189"/>
            <a:ext cx="8915400" cy="377762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Introduction and Motivation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Methodology and Approach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Results and Analysis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Conclusion and Future Recommendations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Demo video of code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GitHub link of PPT and Code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References </a:t>
            </a:r>
            <a:endParaRPr lang="en-US" sz="2400" i="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5C59E28A-6D7B-A288-4950-971820AD0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4" y="582516"/>
            <a:ext cx="1551343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3"/>
          <p:cNvSpPr>
            <a:spLocks noGrp="1"/>
          </p:cNvSpPr>
          <p:nvPr>
            <p:ph type="title"/>
          </p:nvPr>
        </p:nvSpPr>
        <p:spPr>
          <a:xfrm>
            <a:off x="1976676" y="581836"/>
            <a:ext cx="9280962" cy="654032"/>
          </a:xfr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MOTIVATION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83370" y="1540189"/>
            <a:ext cx="10181112" cy="52058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perceptron is a basic neural network unit that takes multiple input signals, each multiplied by a weight, sums them up, and applies an activation function to produce an output.</a:t>
            </a:r>
          </a:p>
          <a:p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For binary classification, the perceptron assigns weights to input features and uses an activation function (e.g., step function) to classify data points into one of two categories based on a decision boundary.</a:t>
            </a:r>
          </a:p>
          <a:p>
            <a:endParaRPr lang="en-US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During training, the perceptron adjusts its weights and bias to minimize classification error, typically using algorithms like the perceptron learning rule or gradient descent.</a:t>
            </a:r>
          </a:p>
          <a:p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model's performance is evaluated using metrics such as accuracy, precision, recall, and F1-score on a separate validation or test dataset to assess its effectiveness in classifying unseen data.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43618E35-A205-39F1-9D0C-440899DBB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DA14ED-E5F0-0A01-E97C-EC2D5F085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97996" y="3046461"/>
            <a:ext cx="2907294" cy="765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47266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FF885-9073-6F3F-F370-B17208DA7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062" y="763555"/>
            <a:ext cx="9913808" cy="5330890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Gradient Descent is a fundamental optimization algorithm used in machine learning and computational mathematics. It's a powerful method for minimizing a function by iteratively moving in the direction of the steepest descent of the function's gradient.</a:t>
            </a:r>
          </a:p>
          <a:p>
            <a:pPr algn="l"/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 the realm of machine learning, Gradient Descent plays a crucial role in training models, where the objective is to find the optimal parameters that minimize the difference between predicted and actual outcomes.</a:t>
            </a:r>
          </a:p>
          <a:p>
            <a:endParaRPr lang="en-GB" sz="20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By iteratively adjusting model parameters based on the gradient of a loss function, Gradient Descent enables the optimization of complex models with high-dimensional parameter spaces.</a:t>
            </a:r>
            <a:endParaRPr lang="en-GB" sz="2000" b="0" i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n Gradient Descent, we move towards the minimum of a function by taking steps proportional to the negative of the gradient at each point.</a:t>
            </a:r>
            <a:endParaRPr lang="en-GB" sz="20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DCCAA-04AD-2A03-3FB3-CD043700A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3771" y="3052710"/>
            <a:ext cx="2838846" cy="752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71CCE6B-0CB3-728D-ED5D-F2534499C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9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C1EEF-207E-242E-D548-9ECB18206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8045" y="1364390"/>
            <a:ext cx="10011792" cy="5241683"/>
          </a:xfrm>
        </p:spPr>
        <p:txBody>
          <a:bodyPr>
            <a:normAutofit lnSpcReduction="10000"/>
          </a:bodyPr>
          <a:lstStyle/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Data Preparation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Preprocess and split the dataset into training and testing sets.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Initialization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Initialize weights and bias, usually randomly or close to zero.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Forward Propagation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Compute the weighted sum of inputs and apply an activation function to obtain predictions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Loss Calculation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Calculate the loss between predicted and true labels using a suitable loss function.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Gradient Descent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Update weights and bias using gradient descent to minimize the loss.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Evaluation and Tuning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Evaluate model performance on a separate test set and fine-tune hyperparameters as needed.</a:t>
            </a:r>
            <a:endParaRPr lang="en-GB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50D283A-3CF4-0E6A-771E-608DC4D445DA}"/>
              </a:ext>
            </a:extLst>
          </p:cNvPr>
          <p:cNvSpPr txBox="1">
            <a:spLocks/>
          </p:cNvSpPr>
          <p:nvPr/>
        </p:nvSpPr>
        <p:spPr>
          <a:xfrm>
            <a:off x="1978045" y="619762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 &amp;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0534E-5F4D-AB9F-9CA2-3694D207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3" y="529166"/>
            <a:ext cx="1841152" cy="83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5AF61A-174B-5910-2990-0BFC05C5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84988" y="2439761"/>
            <a:ext cx="944962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21796"/>
      </p:ext>
    </p:extLst>
  </p:cSld>
  <p:clrMapOvr>
    <a:masterClrMapping/>
  </p:clrMapOvr>
  <p:transition spd="slow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D5824-89D3-6021-2EE7-BC868ECEB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411" y="130629"/>
            <a:ext cx="10067731" cy="3298371"/>
          </a:xfrm>
        </p:spPr>
        <p:txBody>
          <a:bodyPr>
            <a:noAutofit/>
          </a:bodyPr>
          <a:lstStyle/>
          <a:p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Initialization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Start by initializing the model parameters randomly or with predefined values</a:t>
            </a:r>
            <a:r>
              <a:rPr lang="en-US" b="0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IN" b="0" i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Compute Gradient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Calculate the gradient of the objective function with respect to the model parameters.</a:t>
            </a:r>
            <a:endParaRPr lang="en-IN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Update Parameters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Adjust the parameters in the opposite direction of the gradient</a:t>
            </a:r>
            <a:endParaRPr lang="en-IN" b="0" i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Convergence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Check for convergence by monitoring the change in parameters or the objective function. Repeat steps 2-3 until convergence criteria are met.</a:t>
            </a:r>
            <a:endParaRPr lang="en-GB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C3D33-E965-0A94-6812-FBF5AE65D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24" y="3429000"/>
            <a:ext cx="4271865" cy="3314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ACB53-675F-DE99-AA17-FCFE8151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89267" y="1917061"/>
            <a:ext cx="932769" cy="3023878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3E1C2B36-FC79-65F5-47B8-1E7E845E3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320129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5941A-03DE-B922-92CA-6B63693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375" y="1549075"/>
            <a:ext cx="10123759" cy="4751488"/>
          </a:xfrm>
        </p:spPr>
        <p:txBody>
          <a:bodyPr>
            <a:normAutofit/>
          </a:bodyPr>
          <a:lstStyle/>
          <a:p>
            <a:pPr algn="l"/>
            <a:r>
              <a:rPr lang="en-US" sz="2000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Advantages</a:t>
            </a:r>
            <a:endParaRPr lang="en-US" sz="2000" b="0" i="0" u="sng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Simple to understand and implement.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Efficient for linearly separable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Produces interpretable decision boundaries.</a:t>
            </a:r>
          </a:p>
          <a:p>
            <a:endPara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Applications and Considerations</a:t>
            </a:r>
            <a:endParaRPr lang="en-US" sz="2000" b="0" i="0" u="sng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Suitable for basic binary classification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Requires proper data preprocessing and hyperparameter tuning.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Evaluation using appropriate metrics is crucial for assessing performance and identifying improvements.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64017" y="648033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6F614-3DE9-2629-C022-92B1D854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4319" y="2198577"/>
            <a:ext cx="944962" cy="3090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D0AAC-A990-9B8B-B902-612F1A0F0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54" y="1932377"/>
            <a:ext cx="4870579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34F9B-C03E-FA5B-D2F8-1D1FC6AE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222" y="1623526"/>
            <a:ext cx="10254310" cy="4385389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Efficiency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Gradient Descent efficiently optimizes functions in high-dimensional spaces by iteratively moving in the direction of steepest descent.</a:t>
            </a:r>
          </a:p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Sensitivity to Learning Rate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choice of learning rate affects convergence speed and stability. Fine-tuning is crucial for optimal performance.</a:t>
            </a:r>
          </a:p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Convergence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Guaranteed convergence to local minima for convex functions; may converge to saddle points or local minima for non-convex functions.</a:t>
            </a:r>
          </a:p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Variants and Enhancements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Various variants, like Stochastic Gradient Descent and Momentum-based methods, offer improved convergence speed and robustness.</a:t>
            </a:r>
          </a:p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Scalability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Highly scalable for large-scale optimization tasks, making it suitable for training complex models in machine learning and deep learning.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38557-950E-C281-A8CE-FA0FF4FE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9267" y="1811693"/>
            <a:ext cx="932769" cy="3023878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16C8B865-79EB-D462-4DA1-3E06599D4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23525"/>
      </p:ext>
    </p:extLst>
  </p:cSld>
  <p:clrMapOvr>
    <a:masterClrMapping/>
  </p:clrMapOvr>
  <p:transition spd="slow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5941A-03DE-B922-92CA-6B63693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375" y="1454986"/>
            <a:ext cx="10166909" cy="4362340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 conclusion, binary classification with a perceptron offers simplicity and interpretability, making it suitable for basic tasks with linearly separable data. </a:t>
            </a:r>
          </a:p>
          <a:p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However, its limitations include sensitivity to noise, potential convergence issues, and the inability to handle complex patterns. </a:t>
            </a:r>
          </a:p>
          <a:p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While effective for simple tasks, further improvements such as using multi-layer perceptron or advanced optimization techniques may be necessary for tackling more challenging classification problems</a:t>
            </a:r>
            <a:endParaRPr lang="en-GB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39538" y="619762"/>
            <a:ext cx="10214747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RECOMMENDATIONS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2924E8-B23A-5CC2-D721-91B0A0DF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1271" y="2091612"/>
            <a:ext cx="951058" cy="3090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F522B-3D9A-EBFF-3B9A-4A0287A24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81" y="3660221"/>
            <a:ext cx="4516246" cy="3044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44006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366</TotalTime>
  <Words>966</Words>
  <Application>Microsoft Office PowerPoint</Application>
  <PresentationFormat>Widescreen</PresentationFormat>
  <Paragraphs>87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Tahoma</vt:lpstr>
      <vt:lpstr>Times New Roman</vt:lpstr>
      <vt:lpstr>Verdana</vt:lpstr>
      <vt:lpstr>Wingdings 3</vt:lpstr>
      <vt:lpstr>Wisp</vt:lpstr>
      <vt:lpstr>PowerPoint Presentation</vt:lpstr>
      <vt:lpstr>CONTENTS</vt:lpstr>
      <vt:lpstr>INTRODUCTION &amp;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Ujwal M</dc:creator>
  <cp:lastModifiedBy>Daniel Arnold</cp:lastModifiedBy>
  <cp:revision>32</cp:revision>
  <dcterms:created xsi:type="dcterms:W3CDTF">2020-11-02T14:13:19Z</dcterms:created>
  <dcterms:modified xsi:type="dcterms:W3CDTF">2024-03-31T09:31:59Z</dcterms:modified>
</cp:coreProperties>
</file>